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8" r:id="rId4"/>
    <p:sldId id="261" r:id="rId5"/>
    <p:sldId id="262" r:id="rId6"/>
    <p:sldId id="263" r:id="rId7"/>
    <p:sldId id="265" r:id="rId8"/>
    <p:sldId id="266" r:id="rId9"/>
    <p:sldId id="272" r:id="rId10"/>
    <p:sldId id="276" r:id="rId11"/>
    <p:sldId id="277" r:id="rId12"/>
    <p:sldId id="269" r:id="rId13"/>
    <p:sldId id="275" r:id="rId14"/>
    <p:sldId id="267" r:id="rId15"/>
    <p:sldId id="274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2"/>
    <p:restoredTop sz="73843"/>
  </p:normalViewPr>
  <p:slideViewPr>
    <p:cSldViewPr snapToGrid="0" snapToObjects="1">
      <p:cViewPr varScale="1">
        <p:scale>
          <a:sx n="69" d="100"/>
          <a:sy n="69" d="100"/>
        </p:scale>
        <p:origin x="1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9B561-2B42-CD48-BC5C-C5A03F3D018A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83E28-0C8B-2C46-BDC2-6021FED9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9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about hair</a:t>
            </a:r>
            <a:r>
              <a:rPr lang="en-US" baseline="0" dirty="0" smtClean="0"/>
              <a:t> shedding scores as an indicator trait, data sharing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83E28-0C8B-2C46-BDC2-6021FED91F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within the same</a:t>
            </a:r>
            <a:r>
              <a:rPr lang="en-US" baseline="0" dirty="0" smtClean="0"/>
              <a:t> breed, the qualities that you look for in replacements are not completely the same across environments. Colorado Alabama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project is</a:t>
            </a:r>
            <a:r>
              <a:rPr lang="en-US" baseline="0" dirty="0" smtClean="0"/>
              <a:t> part </a:t>
            </a:r>
            <a:r>
              <a:rPr lang="en-US" dirty="0" smtClean="0"/>
              <a:t>of a larger effort</a:t>
            </a:r>
            <a:r>
              <a:rPr lang="en-US" baseline="0" dirty="0" smtClean="0"/>
              <a:t> to identify cattle that are well adapted to their environment</a:t>
            </a:r>
          </a:p>
          <a:p>
            <a:pPr marL="171450" indent="-171450">
              <a:buFont typeface="Wingdings" charset="2"/>
              <a:buChar char="à"/>
            </a:pPr>
            <a:r>
              <a:rPr lang="en-US" baseline="0" dirty="0" smtClean="0">
                <a:sym typeface="Wingdings"/>
              </a:rPr>
              <a:t>Stressors that is relevant to this part of the world heat fescue</a:t>
            </a:r>
          </a:p>
          <a:p>
            <a:pPr marL="171450" indent="-171450">
              <a:buFont typeface="Wingdings" charset="2"/>
              <a:buChar char="à"/>
            </a:pPr>
            <a:r>
              <a:rPr lang="en-US" baseline="0" dirty="0" smtClean="0">
                <a:sym typeface="Wingdings"/>
              </a:rPr>
              <a:t>Way we’re identifying that thru scoring</a:t>
            </a:r>
          </a:p>
          <a:p>
            <a:pPr marL="171450" indent="-171450">
              <a:buFont typeface="Wingdings" charset="2"/>
              <a:buChar char="à"/>
            </a:pPr>
            <a:r>
              <a:rPr lang="en-US" baseline="0" dirty="0" smtClean="0">
                <a:sym typeface="Wingdings"/>
              </a:rPr>
              <a:t>About the project</a:t>
            </a:r>
          </a:p>
          <a:p>
            <a:pPr marL="171450" indent="-171450">
              <a:buFont typeface="Wingdings" charset="2"/>
              <a:buChar char="à"/>
            </a:pPr>
            <a:r>
              <a:rPr lang="en-US" baseline="0" dirty="0" smtClean="0">
                <a:sym typeface="Wingdings"/>
              </a:rPr>
              <a:t>~12,000 16-17 hair scores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83E28-0C8B-2C46-BDC2-6021FED91F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thru briefly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83E28-0C8B-2C46-BDC2-6021FED91F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83E28-0C8B-2C46-BDC2-6021FED91F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2FF68-07A3-8B48-860E-6AC3EF6C065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B7C6D2-E989-E649-ACE7-841B6304B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4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2FF68-07A3-8B48-860E-6AC3EF6C065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B7C6D2-E989-E649-ACE7-841B6304B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3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2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2FF68-07A3-8B48-860E-6AC3EF6C065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B7C6D2-E989-E649-ACE7-841B6304B6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6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2FF68-07A3-8B48-860E-6AC3EF6C065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B7C6D2-E989-E649-ACE7-841B6304B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9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2FF68-07A3-8B48-860E-6AC3EF6C065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B7C6D2-E989-E649-ACE7-841B6304B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17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eckerje@missouri.edu" TargetMode="External"/><Relationship Id="rId3" Type="http://schemas.openxmlformats.org/officeDocument/2006/relationships/hyperlink" Target="mailto:hjdurbin@mail.missouri.ed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3" y="150787"/>
            <a:ext cx="10625667" cy="65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4" y="1168400"/>
            <a:ext cx="1095586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After adjusting for: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Sex of calf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Farm effect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Calving season</a:t>
            </a:r>
          </a:p>
          <a:p>
            <a:endParaRPr lang="en-US" sz="3400" i="1" dirty="0" smtClean="0"/>
          </a:p>
          <a:p>
            <a:r>
              <a:rPr lang="en-US" sz="3400" i="1" dirty="0" smtClean="0"/>
              <a:t>We find: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b="1" dirty="0" smtClean="0">
                <a:solidFill>
                  <a:schemeClr val="accent3">
                    <a:lumMod val="75000"/>
                  </a:schemeClr>
                </a:solidFill>
              </a:rPr>
              <a:t>~10.70 lb. </a:t>
            </a:r>
            <a:r>
              <a:rPr lang="en-US" sz="3400" dirty="0" smtClean="0">
                <a:solidFill>
                  <a:schemeClr val="accent3">
                    <a:lumMod val="75000"/>
                  </a:schemeClr>
                </a:solidFill>
              </a:rPr>
              <a:t>difference on average between hair shedding score in Red Angus Association of America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b="1" dirty="0" smtClean="0"/>
              <a:t>~12.00 </a:t>
            </a:r>
            <a:r>
              <a:rPr lang="en-US" sz="3400" dirty="0" smtClean="0"/>
              <a:t>lb. difference on average between hair shedding score in American Simmental Association data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069" y="337403"/>
            <a:ext cx="484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Weaning weight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1" y="235460"/>
            <a:ext cx="6002867" cy="40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3" y="133854"/>
            <a:ext cx="10625667" cy="65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3" y="133854"/>
            <a:ext cx="10625667" cy="65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533" y="2438401"/>
            <a:ext cx="4034572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 smtClean="0"/>
              <a:t>0.38 </a:t>
            </a:r>
            <a:r>
              <a:rPr lang="mr-IN" sz="3600" dirty="0" smtClean="0"/>
              <a:t>–</a:t>
            </a:r>
            <a:r>
              <a:rPr lang="en-US" sz="3600" dirty="0" smtClean="0"/>
              <a:t> 0.45 heritability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600" b="1" dirty="0" smtClean="0"/>
              <a:t>~40% of variation in hair shedding is due to genetics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endParaRPr lang="en-US" sz="3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082800" y="1294937"/>
            <a:ext cx="403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Heritability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72" y="1294937"/>
            <a:ext cx="5786760" cy="434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1" y="321734"/>
            <a:ext cx="10175629" cy="62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533" y="897467"/>
            <a:ext cx="11446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Thanks to participating producers!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2235200" y="2455333"/>
            <a:ext cx="7687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Dr. Jared Decker</a:t>
            </a:r>
          </a:p>
          <a:p>
            <a:pPr algn="ctr"/>
            <a:r>
              <a:rPr lang="en-US" sz="4000" dirty="0" smtClean="0">
                <a:hlinkClick r:id="rId2"/>
              </a:rPr>
              <a:t>deckerje@missouri.edu</a:t>
            </a:r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Harly Durbin</a:t>
            </a:r>
          </a:p>
          <a:p>
            <a:pPr algn="ctr"/>
            <a:r>
              <a:rPr lang="en-US" sz="4000" dirty="0" smtClean="0">
                <a:hlinkClick r:id="rId3"/>
              </a:rPr>
              <a:t>hjdurbin@mail.missouri.edu</a:t>
            </a:r>
            <a:endParaRPr lang="en-US" sz="4000" dirty="0" smtClean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660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24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7950" y="1090084"/>
            <a:ext cx="74273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/>
              <a:t>1-5 scale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/>
              <a:t>Early summer: late April </a:t>
            </a:r>
            <a:r>
              <a:rPr lang="mr-IN" sz="5400" dirty="0" smtClean="0"/>
              <a:t>–</a:t>
            </a:r>
            <a:r>
              <a:rPr lang="en-US" sz="5400" dirty="0" smtClean="0"/>
              <a:t> June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5400" dirty="0" smtClean="0"/>
              <a:t>Most useful to score when variability is highest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64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t="17460" r="32032" b="18662"/>
          <a:stretch/>
        </p:blipFill>
        <p:spPr>
          <a:xfrm>
            <a:off x="-149289" y="-597159"/>
            <a:ext cx="11999167" cy="78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6012" r="21093" b="18032"/>
          <a:stretch/>
        </p:blipFill>
        <p:spPr>
          <a:xfrm>
            <a:off x="1618938" y="250040"/>
            <a:ext cx="5906124" cy="4211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11761" r="1751" b="3224"/>
          <a:stretch/>
        </p:blipFill>
        <p:spPr>
          <a:xfrm>
            <a:off x="5831174" y="3206698"/>
            <a:ext cx="5969009" cy="3252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02739" y="479685"/>
            <a:ext cx="38974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a typeface="Arial Rounded MT Bold" charset="0"/>
                <a:cs typeface="Arial Rounded MT Bold" charset="0"/>
              </a:rPr>
              <a:t>Score 5</a:t>
            </a:r>
          </a:p>
          <a:p>
            <a:pPr algn="ctr"/>
            <a:r>
              <a:rPr lang="en-US" sz="4000" dirty="0" smtClean="0">
                <a:ea typeface="Arial Rounded MT Bold" charset="0"/>
                <a:cs typeface="Arial Rounded MT Bold" charset="0"/>
              </a:rPr>
              <a:t>0% shed off </a:t>
            </a:r>
          </a:p>
          <a:p>
            <a:pPr algn="ctr"/>
            <a:r>
              <a:rPr lang="en-US" sz="4000" dirty="0" smtClean="0">
                <a:ea typeface="Arial Rounded MT Bold" charset="0"/>
                <a:cs typeface="Arial Rounded MT Bold" charset="0"/>
              </a:rPr>
              <a:t>(full winter coat)</a:t>
            </a:r>
            <a:endParaRPr lang="en-US" sz="4000" dirty="0"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3967" y="4092315"/>
            <a:ext cx="302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Eldon Cole (MU Extension)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68655" y="5813233"/>
            <a:ext cx="213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Trent Smith (</a:t>
            </a:r>
            <a:r>
              <a:rPr lang="en-US" smtClean="0"/>
              <a:t>Mississippi State)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0283" y="5271563"/>
            <a:ext cx="80270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a typeface="Franklin Gothic Heavy" charset="0"/>
                <a:cs typeface="Franklin Gothic Heavy" charset="0"/>
              </a:rPr>
              <a:t>Score 4 </a:t>
            </a:r>
          </a:p>
          <a:p>
            <a:pPr algn="ctr"/>
            <a:r>
              <a:rPr lang="en-US" sz="4000" dirty="0" smtClean="0">
                <a:ea typeface="Franklin Gothic Heavy" charset="0"/>
                <a:cs typeface="Franklin Gothic Heavy" charset="0"/>
              </a:rPr>
              <a:t>25% shed off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22506" r="6268" b="8142"/>
          <a:stretch/>
        </p:blipFill>
        <p:spPr>
          <a:xfrm>
            <a:off x="2480283" y="519153"/>
            <a:ext cx="8027012" cy="47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0283" y="5271563"/>
            <a:ext cx="80270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a typeface="Franklin Gothic Heavy" charset="0"/>
                <a:cs typeface="Franklin Gothic Heavy" charset="0"/>
              </a:rPr>
              <a:t>Score 3 </a:t>
            </a:r>
          </a:p>
          <a:p>
            <a:pPr algn="ctr"/>
            <a:r>
              <a:rPr lang="en-US" sz="4000" dirty="0" smtClean="0">
                <a:ea typeface="Franklin Gothic Heavy" charset="0"/>
                <a:cs typeface="Franklin Gothic Heavy" charset="0"/>
              </a:rPr>
              <a:t>50% shed 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2" t="5795" r="11774" b="4207"/>
          <a:stretch/>
        </p:blipFill>
        <p:spPr>
          <a:xfrm>
            <a:off x="1456841" y="247974"/>
            <a:ext cx="5366639" cy="4541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14011" r="2995" b="10507"/>
          <a:stretch/>
        </p:blipFill>
        <p:spPr>
          <a:xfrm>
            <a:off x="6493789" y="1013023"/>
            <a:ext cx="5503294" cy="33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71563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a typeface="Franklin Gothic Heavy" charset="0"/>
                <a:cs typeface="Franklin Gothic Heavy" charset="0"/>
              </a:rPr>
              <a:t>Score 2 </a:t>
            </a:r>
          </a:p>
          <a:p>
            <a:pPr algn="ctr"/>
            <a:r>
              <a:rPr lang="en-US" sz="4000" dirty="0" smtClean="0">
                <a:ea typeface="Franklin Gothic Heavy" charset="0"/>
                <a:cs typeface="Franklin Gothic Heavy" charset="0"/>
              </a:rPr>
              <a:t>75% shed off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14972" r="3011"/>
          <a:stretch/>
        </p:blipFill>
        <p:spPr>
          <a:xfrm>
            <a:off x="1906291" y="231682"/>
            <a:ext cx="9174996" cy="5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71563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a typeface="Franklin Gothic Heavy" charset="0"/>
                <a:cs typeface="Franklin Gothic Heavy" charset="0"/>
              </a:rPr>
              <a:t>Score 1 </a:t>
            </a:r>
          </a:p>
          <a:p>
            <a:pPr algn="ctr"/>
            <a:r>
              <a:rPr lang="en-US" sz="4000" dirty="0" smtClean="0">
                <a:ea typeface="Franklin Gothic Heavy" charset="0"/>
                <a:cs typeface="Franklin Gothic Heavy" charset="0"/>
              </a:rPr>
              <a:t>100% shed off</a:t>
            </a:r>
            <a:r>
              <a:rPr lang="en-US" sz="4000" dirty="0">
                <a:ea typeface="Franklin Gothic Heavy" charset="0"/>
                <a:cs typeface="Franklin Gothic Heavy" charset="0"/>
              </a:rPr>
              <a:t> </a:t>
            </a:r>
            <a:r>
              <a:rPr lang="en-US" sz="4000" dirty="0" smtClean="0">
                <a:ea typeface="Franklin Gothic Heavy" charset="0"/>
                <a:cs typeface="Franklin Gothic Heavy" charset="0"/>
              </a:rPr>
              <a:t>(no winter coat)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4" t="23955" r="12011" b="39887"/>
          <a:stretch/>
        </p:blipFill>
        <p:spPr>
          <a:xfrm>
            <a:off x="2138765" y="712922"/>
            <a:ext cx="8140097" cy="43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534" y="1168400"/>
            <a:ext cx="1095586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After adjusting for: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Sex of calf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Farm effect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dirty="0" smtClean="0"/>
              <a:t>Calving season</a:t>
            </a:r>
          </a:p>
          <a:p>
            <a:endParaRPr lang="en-US" sz="3400" i="1" dirty="0" smtClean="0"/>
          </a:p>
          <a:p>
            <a:r>
              <a:rPr lang="en-US" sz="3400" i="1" dirty="0" smtClean="0"/>
              <a:t>We find: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b="1" dirty="0" smtClean="0"/>
              <a:t>~10.70 lb. </a:t>
            </a:r>
            <a:r>
              <a:rPr lang="en-US" sz="3400" dirty="0" smtClean="0"/>
              <a:t>difference on average between hair shedding score in Red Angus Association of America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400" b="1" dirty="0" smtClean="0">
                <a:solidFill>
                  <a:schemeClr val="accent3">
                    <a:lumMod val="75000"/>
                  </a:schemeClr>
                </a:solidFill>
              </a:rPr>
              <a:t>~12.00 </a:t>
            </a:r>
            <a:r>
              <a:rPr lang="en-US" sz="3400" dirty="0" smtClean="0">
                <a:solidFill>
                  <a:schemeClr val="accent3">
                    <a:lumMod val="75000"/>
                  </a:schemeClr>
                </a:solidFill>
              </a:rPr>
              <a:t>lb. difference on average between hair shedding score in American Simmental Association data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5069" y="337403"/>
            <a:ext cx="484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Weaning weight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1" y="235460"/>
            <a:ext cx="6002867" cy="40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287</Words>
  <Application>Microsoft Macintosh PowerPoint</Application>
  <PresentationFormat>Widescreen</PresentationFormat>
  <Paragraphs>57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Rounded MT Bold</vt:lpstr>
      <vt:lpstr>Calibri</vt:lpstr>
      <vt:lpstr>Calibri Light</vt:lpstr>
      <vt:lpstr>Franklin Gothic Heavy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Durbin, Harly J. (MU-Student)</dc:creator>
  <cp:lastModifiedBy>Microsoft Office User</cp:lastModifiedBy>
  <cp:revision>30</cp:revision>
  <dcterms:created xsi:type="dcterms:W3CDTF">2018-09-17T00:40:35Z</dcterms:created>
  <dcterms:modified xsi:type="dcterms:W3CDTF">2019-02-25T16:42:01Z</dcterms:modified>
</cp:coreProperties>
</file>